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1" r:id="rId4"/>
    <p:sldId id="259" r:id="rId5"/>
    <p:sldId id="260" r:id="rId6"/>
    <p:sldId id="273" r:id="rId7"/>
    <p:sldId id="274" r:id="rId8"/>
    <p:sldId id="258" r:id="rId9"/>
    <p:sldId id="269" r:id="rId10"/>
    <p:sldId id="271" r:id="rId11"/>
    <p:sldId id="267" r:id="rId12"/>
    <p:sldId id="270" r:id="rId13"/>
    <p:sldId id="263" r:id="rId14"/>
    <p:sldId id="262" r:id="rId15"/>
    <p:sldId id="268" r:id="rId16"/>
    <p:sldId id="264" r:id="rId17"/>
    <p:sldId id="265" r:id="rId18"/>
    <p:sldId id="266" r:id="rId19"/>
  </p:sldIdLst>
  <p:sldSz cx="14630400" cy="8229600"/>
  <p:notesSz cx="8229600" cy="146304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Kanit Light" panose="020B0604020202020204" charset="-34"/>
      <p:regular r:id="rId29"/>
    </p:embeddedFont>
    <p:embeddedFont>
      <p:font typeface="Martel Sans" panose="020B0604020202020204" charset="0"/>
      <p:regular r:id="rId30"/>
    </p:embeddedFont>
  </p:embeddedFontLst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12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011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svg"/><Relationship Id="rId5" Type="http://schemas.openxmlformats.org/officeDocument/2006/relationships/image" Target="../media/image17.sv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22.sv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425" y="2616994"/>
            <a:ext cx="71608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Gezio - Türkiye Keşif Rehberi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211425" y="3325773"/>
            <a:ext cx="41096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Yazılım Mühendisliği Final Projesi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315200" y="379583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Grup Üyeleri: Muhammet Emre Ekiz 2411404080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Betül Karaçalıoğlu 2311404025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Zeynep Büşra Çınar 2311404055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Mert Gürhan 2411404073</a:t>
            </a:r>
            <a:endParaRPr lang="en-US" sz="1750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0A8425D7-FF18-4106-AFC7-01F1A3245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79" r="4807"/>
          <a:stretch/>
        </p:blipFill>
        <p:spPr>
          <a:xfrm>
            <a:off x="-402004" y="0"/>
            <a:ext cx="7211425" cy="82876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9F43660-08AD-4C46-97CC-73FFC8309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0"/>
            <a:ext cx="1456944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9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3799D864-E442-4B94-86D2-711E43C68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1" t="3128" r="2057" b="-3128"/>
          <a:stretch/>
        </p:blipFill>
        <p:spPr>
          <a:xfrm>
            <a:off x="0" y="0"/>
            <a:ext cx="14630400" cy="84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2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CF3911A-0620-4BDC-BEE0-CAAB3FD8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0"/>
            <a:ext cx="1456944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86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26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Use Case Analizi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983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Aktörler</a:t>
            </a:r>
            <a:endParaRPr lang="en-US" sz="2650" dirty="0"/>
          </a:p>
        </p:txBody>
      </p:sp>
      <p:sp>
        <p:nvSpPr>
          <p:cNvPr id="4" name="Shape 2"/>
          <p:cNvSpPr/>
          <p:nvPr/>
        </p:nvSpPr>
        <p:spPr>
          <a:xfrm>
            <a:off x="793790" y="2978825"/>
            <a:ext cx="6244709" cy="1458635"/>
          </a:xfrm>
          <a:prstGeom prst="roundRect">
            <a:avLst>
              <a:gd name="adj" fmla="val 6531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51084" y="32361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Gezgin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3817263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Mekanları görüntüler, arama yapar ve filtreler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664273"/>
            <a:ext cx="6244709" cy="1458635"/>
          </a:xfrm>
          <a:prstGeom prst="roundRect">
            <a:avLst>
              <a:gd name="adj" fmla="val 6531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 dirty="0"/>
          </a:p>
        </p:txBody>
      </p:sp>
      <p:sp>
        <p:nvSpPr>
          <p:cNvPr id="8" name="Text 6"/>
          <p:cNvSpPr/>
          <p:nvPr/>
        </p:nvSpPr>
        <p:spPr>
          <a:xfrm>
            <a:off x="1051084" y="49215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Yönetici (Admin)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1051084" y="5502712"/>
            <a:ext cx="57301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Sistem yönetimi ve içerik kontrolü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29838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Temel İşlevler</a:t>
            </a:r>
            <a:endParaRPr lang="en-US" sz="2650" dirty="0"/>
          </a:p>
        </p:txBody>
      </p:sp>
      <p:sp>
        <p:nvSpPr>
          <p:cNvPr id="11" name="Shape 9"/>
          <p:cNvSpPr/>
          <p:nvPr/>
        </p:nvSpPr>
        <p:spPr>
          <a:xfrm>
            <a:off x="7599521" y="297882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336637" y="30566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Mekan Görüntüle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36637" y="3637836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Detaylı bilgi ve konum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599521" y="4454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336637" y="4532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Arama Yap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8336637" y="5113377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Hızlı mekan bulma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599521" y="59299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8336637" y="6007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Filtrele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336637" y="6588919"/>
            <a:ext cx="55075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Kategori bazlı sonuçlar</a:t>
            </a:r>
            <a:endParaRPr lang="en-US" sz="1750" dirty="0"/>
          </a:p>
        </p:txBody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87065F32-0978-4EEB-AC02-A5533CB7A5C8}"/>
              </a:ext>
            </a:extLst>
          </p:cNvPr>
          <p:cNvSpPr/>
          <p:nvPr/>
        </p:nvSpPr>
        <p:spPr>
          <a:xfrm>
            <a:off x="793789" y="6232029"/>
            <a:ext cx="6244709" cy="1458635"/>
          </a:xfrm>
          <a:prstGeom prst="roundRect">
            <a:avLst>
              <a:gd name="adj" fmla="val 6531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 dirty="0"/>
          </a:p>
          <a:p>
            <a:r>
              <a:rPr lang="tr-TR" sz="2200" dirty="0">
                <a:latin typeface="Kanit Light" panose="020B0604020202020204" charset="-34"/>
                <a:cs typeface="Kanit Light" panose="020B0604020202020204" charset="-34"/>
              </a:rPr>
              <a:t>  Girişli Kullanıcı (Üye)</a:t>
            </a:r>
          </a:p>
          <a:p>
            <a:endParaRPr lang="tr-TR" dirty="0"/>
          </a:p>
          <a:p>
            <a:r>
              <a:rPr lang="tr-TR" sz="1750" dirty="0"/>
              <a:t>  Mekanlara yorum yapar, puan verir ve favoriler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3406" y="459700"/>
            <a:ext cx="4167902" cy="521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Aktivite Diyagramı</a:t>
            </a:r>
            <a:endParaRPr lang="en-US" sz="3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" y="1314093"/>
            <a:ext cx="833557" cy="10002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83650" y="1480780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Başlangıç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06" y="2314337"/>
            <a:ext cx="833557" cy="10002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83650" y="2481024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Şehir Seç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06" y="3314581"/>
            <a:ext cx="833557" cy="10002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3650" y="3481268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Kategori Seç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1583650" y="3841671"/>
            <a:ext cx="12463343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Müze/Yemek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06" y="4314825"/>
            <a:ext cx="833557" cy="100024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3650" y="4481513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Listele</a:t>
            </a:r>
            <a:endParaRPr lang="en-US" sz="16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06" y="5315069"/>
            <a:ext cx="833557" cy="100024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583650" y="5481757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Detay Görüntüle</a:t>
            </a:r>
            <a:endParaRPr lang="en-US" sz="16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406" y="6315313"/>
            <a:ext cx="833557" cy="100024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83650" y="6482001"/>
            <a:ext cx="2083951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Bitiş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83406" y="7503081"/>
            <a:ext cx="13463587" cy="266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Kullanıcı akışı basit ve sezgisel olarak tasarlanmıştır.</a:t>
            </a:r>
            <a:endParaRPr lang="en-US" sz="1300" dirty="0"/>
          </a:p>
        </p:txBody>
      </p:sp>
      <p:pic>
        <p:nvPicPr>
          <p:cNvPr id="18" name="Resim 17">
            <a:extLst>
              <a:ext uri="{FF2B5EF4-FFF2-40B4-BE49-F238E27FC236}">
                <a16:creationId xmlns:a16="http://schemas.microsoft.com/office/drawing/2014/main" id="{BCB4785E-988A-4504-847E-C7B37D91C0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669" r="24318" b="7602"/>
          <a:stretch/>
        </p:blipFill>
        <p:spPr>
          <a:xfrm>
            <a:off x="6187440" y="219416"/>
            <a:ext cx="6583680" cy="779076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A3E1ED6-CDAE-4E8D-B6F7-1E60750F6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264558"/>
            <a:ext cx="12857798" cy="77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18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5648" y="334447"/>
            <a:ext cx="3040856" cy="3800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Veri ve Sınıf Tasarımı</a:t>
            </a:r>
            <a:endParaRPr lang="en-US" sz="2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05" y="906583"/>
            <a:ext cx="6059691" cy="60595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60183" y="1981356"/>
            <a:ext cx="2470316" cy="387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Kullanıcı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34159" y="2348851"/>
            <a:ext cx="2470316" cy="62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Kimlik ve profil bilgilerini tutar.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502730" y="1981356"/>
            <a:ext cx="2470316" cy="387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Şehir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02730" y="2348588"/>
            <a:ext cx="2470316" cy="62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Şehir verileri; Muğla, İstanbul örnekleri.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4460183" y="5267560"/>
            <a:ext cx="2470316" cy="387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Mekan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34159" y="5596687"/>
            <a:ext cx="2470316" cy="93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Şehire bağlı mekanlar; 1-n ilişkisi gösterir.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7602336" y="5267560"/>
            <a:ext cx="2470316" cy="387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Kategori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602336" y="5687497"/>
            <a:ext cx="2470316" cy="620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Mekan sınıflandırma ve tür bilgisi.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296466" y="3826096"/>
            <a:ext cx="3913040" cy="715923"/>
          </a:xfrm>
          <a:prstGeom prst="roundRect">
            <a:avLst>
              <a:gd name="adj" fmla="val 713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554831" y="3924719"/>
            <a:ext cx="1520428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Kullanıcı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554830" y="4146591"/>
            <a:ext cx="65703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Kimlik ve profil bilgileri</a:t>
            </a:r>
            <a:endParaRPr lang="en-US" sz="950" dirty="0"/>
          </a:p>
        </p:txBody>
      </p:sp>
      <p:sp>
        <p:nvSpPr>
          <p:cNvPr id="15" name="Shape 12"/>
          <p:cNvSpPr/>
          <p:nvPr/>
        </p:nvSpPr>
        <p:spPr>
          <a:xfrm>
            <a:off x="7254356" y="3799460"/>
            <a:ext cx="3913040" cy="715923"/>
          </a:xfrm>
          <a:prstGeom prst="roundRect">
            <a:avLst>
              <a:gd name="adj" fmla="val 713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375922" y="3936381"/>
            <a:ext cx="1520428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Şehir</a:t>
            </a:r>
            <a:endParaRPr lang="en-US" sz="1150" dirty="0"/>
          </a:p>
        </p:txBody>
      </p:sp>
      <p:sp>
        <p:nvSpPr>
          <p:cNvPr id="17" name="Text 14"/>
          <p:cNvSpPr/>
          <p:nvPr/>
        </p:nvSpPr>
        <p:spPr>
          <a:xfrm>
            <a:off x="7391050" y="4155078"/>
            <a:ext cx="65704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Muğla ve İstanbul verileri</a:t>
            </a:r>
            <a:endParaRPr lang="en-US" sz="950" dirty="0"/>
          </a:p>
        </p:txBody>
      </p:sp>
      <p:sp>
        <p:nvSpPr>
          <p:cNvPr id="18" name="Shape 15"/>
          <p:cNvSpPr/>
          <p:nvPr/>
        </p:nvSpPr>
        <p:spPr>
          <a:xfrm>
            <a:off x="425646" y="7034440"/>
            <a:ext cx="3783860" cy="715923"/>
          </a:xfrm>
          <a:prstGeom prst="roundRect">
            <a:avLst>
              <a:gd name="adj" fmla="val 713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554829" y="7156518"/>
            <a:ext cx="1520428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Mekan</a:t>
            </a:r>
            <a:endParaRPr lang="en-US" sz="1150" dirty="0"/>
          </a:p>
        </p:txBody>
      </p:sp>
      <p:sp>
        <p:nvSpPr>
          <p:cNvPr id="20" name="Text 17"/>
          <p:cNvSpPr/>
          <p:nvPr/>
        </p:nvSpPr>
        <p:spPr>
          <a:xfrm>
            <a:off x="554829" y="7363957"/>
            <a:ext cx="657034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Müze ve restoran detayları</a:t>
            </a:r>
            <a:endParaRPr lang="en-US" sz="950" dirty="0"/>
          </a:p>
        </p:txBody>
      </p:sp>
      <p:sp>
        <p:nvSpPr>
          <p:cNvPr id="21" name="Shape 18"/>
          <p:cNvSpPr/>
          <p:nvPr/>
        </p:nvSpPr>
        <p:spPr>
          <a:xfrm>
            <a:off x="7502730" y="7017444"/>
            <a:ext cx="3664666" cy="715923"/>
          </a:xfrm>
          <a:prstGeom prst="roundRect">
            <a:avLst>
              <a:gd name="adj" fmla="val 713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614758" y="7171161"/>
            <a:ext cx="1520428" cy="190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Kategori</a:t>
            </a:r>
            <a:endParaRPr lang="en-US" sz="1150" dirty="0"/>
          </a:p>
        </p:txBody>
      </p:sp>
      <p:sp>
        <p:nvSpPr>
          <p:cNvPr id="23" name="Text 20"/>
          <p:cNvSpPr/>
          <p:nvPr/>
        </p:nvSpPr>
        <p:spPr>
          <a:xfrm>
            <a:off x="7614758" y="7393588"/>
            <a:ext cx="657046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Sınıflandırma sistemi</a:t>
            </a:r>
            <a:endParaRPr lang="en-US" sz="9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3988"/>
            <a:ext cx="77914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Yazılım Mimarisi ve Teknolojiler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73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HTML5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36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Semantik yapı ve modern standartlar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773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Tailwind CSS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42636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Utility-first CSS framework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773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Vanilla JavaScript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42636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Kütüphanesiz, saf JavaScript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81682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CFE2DE"/>
          </a:solidFill>
          <a:ln/>
        </p:spPr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195292"/>
            <a:ext cx="283488" cy="226814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1530906" y="516516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Mimari Yaklaşım:</a:t>
            </a: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Client-Side (İstemci Taraflı) hafif mimari ile hızlı ve verimli performans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82648"/>
            <a:ext cx="5912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Güvenlik ve Risk Analizi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231588"/>
            <a:ext cx="36647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23158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488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XSS Koruması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2979301"/>
            <a:ext cx="30587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Girdi temizleme (Sanitization) fonksiyonları ile zararlı kod enjeksiyonu önlenir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231588"/>
            <a:ext cx="36648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231588"/>
            <a:ext cx="121920" cy="2456617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488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HTTP Güvenliği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2979301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Kritik işlemlerde POST metodu kullanılarak veri güvenliği sağlanır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15019"/>
            <a:ext cx="3664744" cy="2131814"/>
          </a:xfrm>
          <a:prstGeom prst="roundRect">
            <a:avLst>
              <a:gd name="adj" fmla="val 6863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915019"/>
            <a:ext cx="121920" cy="2131814"/>
          </a:xfrm>
          <a:prstGeom prst="roundRect">
            <a:avLst>
              <a:gd name="adj" fmla="val 78139"/>
            </a:avLst>
          </a:prstGeom>
          <a:solidFill>
            <a:srgbClr val="437066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172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Kod Güvenliği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662732"/>
            <a:ext cx="3058716" cy="1126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eval()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fonksiyonu yasaklandı, Strict Mode aktif edildi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07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Proje Tanımı ve Amacı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5315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277463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Web Tabanlı Platform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Kullanıcı dostu arayüz ile şehir keşif deneyimi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5315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587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0148" y="277463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Şehir Seçimi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Muğla ve İstanbul şehirlerinde müze ve restoran keşfi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09411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15390" y="523089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Akıllı Filtreleme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1028224" y="6441519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Kategori bazlı arama ve listeleme özellikleri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09411"/>
            <a:ext cx="6408063" cy="2229445"/>
          </a:xfrm>
          <a:prstGeom prst="roundRect">
            <a:avLst>
              <a:gd name="adj" fmla="val 427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4384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37066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50148" y="5230892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511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Hedef Kitle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7662982" y="6441519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Gezginler ve turistler için özel tasarım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88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Kullanıcı Hikayesi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177778"/>
            <a:ext cx="7556421" cy="19420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07004" y="34045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Gezgin Perspektifi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507004" y="389501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"Bir gezgin olarak, gideceğim şehirdeki tarihi mekanları tek tıkla listelemek ve konumlarını görmek istiyorum."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6280190" y="53749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Kullanıcı deneyimi odaklı tasarım, gezginlerin ihtiyaçlarını karşılamak üzere optimize edilmiştir.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8179" y="524947"/>
            <a:ext cx="5248751" cy="596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Yazılım Geliştirme Modeli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8179" y="1598771"/>
            <a:ext cx="2863691" cy="357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Artırımlı Geliştirme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668179" y="2147530"/>
            <a:ext cx="5038130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Proje risklerini minimize etmek için </a:t>
            </a:r>
            <a:r>
              <a:rPr lang="en-US" sz="15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Incremental Model</a:t>
            </a: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tercih edilmiştir.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79" y="2972753"/>
            <a:ext cx="5038130" cy="5038130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370558" y="1908929"/>
            <a:ext cx="190857" cy="889635"/>
          </a:xfrm>
          <a:prstGeom prst="roundRect">
            <a:avLst>
              <a:gd name="adj" fmla="val 4201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79701" y="1783556"/>
            <a:ext cx="572691" cy="572691"/>
          </a:xfrm>
          <a:prstGeom prst="roundRect">
            <a:avLst>
              <a:gd name="adj" fmla="val 7983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2814" y="1926669"/>
            <a:ext cx="286345" cy="28634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943249" y="1813441"/>
            <a:ext cx="238637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V1 Sürümü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6721421" y="4596867"/>
            <a:ext cx="190857" cy="889635"/>
          </a:xfrm>
          <a:prstGeom prst="roundRect">
            <a:avLst>
              <a:gd name="adj" fmla="val 4201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 dirty="0"/>
          </a:p>
        </p:txBody>
      </p:sp>
      <p:sp>
        <p:nvSpPr>
          <p:cNvPr id="12" name="Shape 8"/>
          <p:cNvSpPr/>
          <p:nvPr/>
        </p:nvSpPr>
        <p:spPr>
          <a:xfrm>
            <a:off x="6529073" y="4415260"/>
            <a:ext cx="572691" cy="572691"/>
          </a:xfrm>
          <a:prstGeom prst="roundRect">
            <a:avLst>
              <a:gd name="adj" fmla="val 7983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72245" y="4531323"/>
            <a:ext cx="286345" cy="28634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179662" y="4595306"/>
            <a:ext cx="2386370" cy="298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V2 Sürümü</a:t>
            </a:r>
            <a:endParaRPr lang="en-US" sz="1850" dirty="0"/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FEB5BCD-78DA-47FE-AD3F-414602F15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8312" y="4800615"/>
            <a:ext cx="6620351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Kullanıcı Üyeliği ve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Veritabanı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Supabase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entegrasyonu ile gerçek kullanıcı kayıtları.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Yapay Zeka Seyahat Planlayıcı: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Seçilen gün sayısına göre otomatik rota oluşturma.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Harita Entegrasyonu: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Google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veya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Leaflet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ile gerçek konum gösterimi.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Tema ve </a:t>
            </a:r>
            <a:r>
              <a:rPr kumimoji="0" lang="tr-TR" altLang="tr-TR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inglizce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dil seçeneği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Favoriye ekleme ve görüntüleme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sözel rehber tutma rehber seçebileceksin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Geri kalan şehirler aktifleştirilecek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tr-T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Favorilere Ekleme Sistemi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48FCAD8-4B44-47A2-8F2D-E1DFDEB3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955" y="1740273"/>
            <a:ext cx="676977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Şehir Seçimi: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81 il listelenmiştir. İki tanesi aktiftir (İstanbul-Muğla)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Kategorili Listeleme: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🏛️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Gezilecek Yerler: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Müzeler, tarihi yapılar, plajlar vb.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🍽️ </a:t>
            </a: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Restoranlar: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Yeme-içme mekanları, kafeler.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Detay Görünümü: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Seçilen yer hakkında detaylı bilgi, görsel ve puanlama </a:t>
            </a:r>
            <a:r>
              <a:rPr kumimoji="0" lang="tr-TR" altLang="tr-T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modalı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tr-TR" altLang="tr-T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Arama ve Filtreleme:</a:t>
            </a:r>
            <a:r>
              <a:rPr kumimoji="0" lang="tr-TR" altLang="tr-T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Şehir bazlı içerik arama ve kategoriye göre süzme.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CD309801-B79C-47FF-B3D7-42634B710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46304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7457"/>
            <a:ext cx="5913715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Öne Çıkan Gereksinimler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259473" y="162889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9953" y="1659374"/>
            <a:ext cx="883563" cy="1272659"/>
          </a:xfrm>
          <a:prstGeom prst="roundRect">
            <a:avLst>
              <a:gd name="adj" fmla="val 6361"/>
            </a:avLst>
          </a:prstGeom>
          <a:solidFill>
            <a:srgbClr val="DFECE9"/>
          </a:solidFill>
          <a:ln/>
        </p:spPr>
      </p:sp>
      <p:sp>
        <p:nvSpPr>
          <p:cNvPr id="6" name="Text 3"/>
          <p:cNvSpPr/>
          <p:nvPr/>
        </p:nvSpPr>
        <p:spPr>
          <a:xfrm>
            <a:off x="6562249" y="2088594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394377" y="188023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Şehir Seçimi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7394377" y="2357795"/>
            <a:ext cx="621161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Kullanıcılar Muğla ve İstanbul arasında seçim yapabilir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59473" y="318337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89953" y="3213854"/>
            <a:ext cx="883563" cy="1272659"/>
          </a:xfrm>
          <a:prstGeom prst="roundRect">
            <a:avLst>
              <a:gd name="adj" fmla="val 6361"/>
            </a:avLst>
          </a:prstGeom>
          <a:solidFill>
            <a:srgbClr val="DFECE9"/>
          </a:solidFill>
          <a:ln/>
        </p:spPr>
      </p:sp>
      <p:sp>
        <p:nvSpPr>
          <p:cNvPr id="11" name="Text 8"/>
          <p:cNvSpPr/>
          <p:nvPr/>
        </p:nvSpPr>
        <p:spPr>
          <a:xfrm>
            <a:off x="6562249" y="3643074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7394377" y="343471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Kategori Filtreleme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7394377" y="3912275"/>
            <a:ext cx="621161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Müze ve restoran kategorilerine göre listeleme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9473" y="473785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289953" y="4768334"/>
            <a:ext cx="883563" cy="1272659"/>
          </a:xfrm>
          <a:prstGeom prst="roundRect">
            <a:avLst>
              <a:gd name="adj" fmla="val 6361"/>
            </a:avLst>
          </a:prstGeom>
          <a:solidFill>
            <a:srgbClr val="DFECE9"/>
          </a:solidFill>
          <a:ln/>
        </p:spPr>
      </p:sp>
      <p:sp>
        <p:nvSpPr>
          <p:cNvPr id="16" name="Text 13"/>
          <p:cNvSpPr/>
          <p:nvPr/>
        </p:nvSpPr>
        <p:spPr>
          <a:xfrm>
            <a:off x="6562249" y="5197554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00" dirty="0"/>
          </a:p>
        </p:txBody>
      </p:sp>
      <p:sp>
        <p:nvSpPr>
          <p:cNvPr id="17" name="Text 14"/>
          <p:cNvSpPr/>
          <p:nvPr/>
        </p:nvSpPr>
        <p:spPr>
          <a:xfrm>
            <a:off x="7394377" y="498919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Hızlı Yüklenme</a:t>
            </a:r>
            <a:endParaRPr lang="en-US" sz="2150" dirty="0"/>
          </a:p>
        </p:txBody>
      </p:sp>
      <p:sp>
        <p:nvSpPr>
          <p:cNvPr id="18" name="Text 15"/>
          <p:cNvSpPr/>
          <p:nvPr/>
        </p:nvSpPr>
        <p:spPr>
          <a:xfrm>
            <a:off x="7394377" y="5466755"/>
            <a:ext cx="621161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Sayfa yüklenme süresi 3 saniyenin altında</a:t>
            </a:r>
            <a:endParaRPr lang="en-US" sz="1700" dirty="0"/>
          </a:p>
        </p:txBody>
      </p:sp>
      <p:sp>
        <p:nvSpPr>
          <p:cNvPr id="19" name="Shape 16"/>
          <p:cNvSpPr/>
          <p:nvPr/>
        </p:nvSpPr>
        <p:spPr>
          <a:xfrm>
            <a:off x="6259473" y="6292334"/>
            <a:ext cx="7597854" cy="1333619"/>
          </a:xfrm>
          <a:prstGeom prst="roundRect">
            <a:avLst>
              <a:gd name="adj" fmla="val 6957"/>
            </a:avLst>
          </a:prstGeom>
          <a:solidFill>
            <a:srgbClr val="FFFFFF"/>
          </a:solidFill>
          <a:ln w="30480">
            <a:solidFill>
              <a:srgbClr val="C5D2CF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289953" y="6322814"/>
            <a:ext cx="883563" cy="1272659"/>
          </a:xfrm>
          <a:prstGeom prst="roundRect">
            <a:avLst>
              <a:gd name="adj" fmla="val 6361"/>
            </a:avLst>
          </a:prstGeom>
          <a:solidFill>
            <a:srgbClr val="DFECE9"/>
          </a:solidFill>
          <a:ln/>
        </p:spPr>
      </p:sp>
      <p:sp>
        <p:nvSpPr>
          <p:cNvPr id="21" name="Text 18"/>
          <p:cNvSpPr/>
          <p:nvPr/>
        </p:nvSpPr>
        <p:spPr>
          <a:xfrm>
            <a:off x="6562249" y="6752034"/>
            <a:ext cx="331232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600" dirty="0"/>
          </a:p>
        </p:txBody>
      </p:sp>
      <p:sp>
        <p:nvSpPr>
          <p:cNvPr id="22" name="Text 19"/>
          <p:cNvSpPr/>
          <p:nvPr/>
        </p:nvSpPr>
        <p:spPr>
          <a:xfrm>
            <a:off x="7394377" y="654367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Responsive Tasarım</a:t>
            </a:r>
            <a:endParaRPr lang="en-US" sz="2150" dirty="0"/>
          </a:p>
        </p:txBody>
      </p:sp>
      <p:sp>
        <p:nvSpPr>
          <p:cNvPr id="23" name="Text 20"/>
          <p:cNvSpPr/>
          <p:nvPr/>
        </p:nvSpPr>
        <p:spPr>
          <a:xfrm>
            <a:off x="7394377" y="7021235"/>
            <a:ext cx="6211610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Tüm cihazlarda mobil uyumlu görünüm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>
            <a:extLst>
              <a:ext uri="{FF2B5EF4-FFF2-40B4-BE49-F238E27FC236}">
                <a16:creationId xmlns:a16="http://schemas.microsoft.com/office/drawing/2014/main" id="{E071CE77-B36E-48EF-BD13-B29A46644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069" y="0"/>
            <a:ext cx="54864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E3A9EEA-EDFE-4E3B-B62D-20E50D640D94}"/>
              </a:ext>
            </a:extLst>
          </p:cNvPr>
          <p:cNvSpPr/>
          <p:nvPr/>
        </p:nvSpPr>
        <p:spPr>
          <a:xfrm>
            <a:off x="310932" y="490180"/>
            <a:ext cx="7900273" cy="1110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İşlevsel Gereksinimler (Functional Requirements)</a:t>
            </a:r>
            <a:endParaRPr lang="en-US" sz="34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7A357FE-9F77-459F-BFF9-88661F805D31}"/>
              </a:ext>
            </a:extLst>
          </p:cNvPr>
          <p:cNvSpPr/>
          <p:nvPr/>
        </p:nvSpPr>
        <p:spPr>
          <a:xfrm>
            <a:off x="310932" y="1671638"/>
            <a:ext cx="2843689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Sistemin Temel Fonksiyonları</a:t>
            </a:r>
            <a:endParaRPr lang="en-US" sz="1700" dirty="0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4D1EB230-8370-4BE7-B888-7EA3DF774806}"/>
              </a:ext>
            </a:extLst>
          </p:cNvPr>
          <p:cNvSpPr/>
          <p:nvPr/>
        </p:nvSpPr>
        <p:spPr>
          <a:xfrm>
            <a:off x="488574" y="2482215"/>
            <a:ext cx="177641" cy="1041559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19715A20-2487-4DA8-B707-1D27585BC303}"/>
              </a:ext>
            </a:extLst>
          </p:cNvPr>
          <p:cNvSpPr/>
          <p:nvPr/>
        </p:nvSpPr>
        <p:spPr>
          <a:xfrm>
            <a:off x="310932" y="2365653"/>
            <a:ext cx="533043" cy="533043"/>
          </a:xfrm>
          <a:prstGeom prst="roundRect">
            <a:avLst>
              <a:gd name="adj" fmla="val 8577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8" name="Image 1">
            <a:extLst>
              <a:ext uri="{FF2B5EF4-FFF2-40B4-BE49-F238E27FC236}">
                <a16:creationId xmlns:a16="http://schemas.microsoft.com/office/drawing/2014/main" id="{A9C62CD9-6589-4795-AF8E-2C3395A93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163" y="2499003"/>
            <a:ext cx="266462" cy="266462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AB8186FE-5327-49AA-A4DB-8AB23A584B02}"/>
              </a:ext>
            </a:extLst>
          </p:cNvPr>
          <p:cNvSpPr/>
          <p:nvPr/>
        </p:nvSpPr>
        <p:spPr>
          <a:xfrm>
            <a:off x="1021617" y="2393394"/>
            <a:ext cx="222123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FR-001 - Şehir Seçimi</a:t>
            </a:r>
            <a:endParaRPr lang="en-US" sz="1700" dirty="0"/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E7093132-4DD6-4051-9C0E-2266866123C6}"/>
              </a:ext>
            </a:extLst>
          </p:cNvPr>
          <p:cNvSpPr/>
          <p:nvPr/>
        </p:nvSpPr>
        <p:spPr>
          <a:xfrm>
            <a:off x="1021617" y="2777609"/>
            <a:ext cx="7189589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Kullanıcılar açılış sayfasında listelenen şehirlerden (Muğla, İstanbul vb.) seçim yapabilir.</a:t>
            </a:r>
            <a:endParaRPr lang="en-US" sz="135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7A8C856E-8EED-443C-BB05-675C240935B7}"/>
              </a:ext>
            </a:extLst>
          </p:cNvPr>
          <p:cNvSpPr/>
          <p:nvPr/>
        </p:nvSpPr>
        <p:spPr>
          <a:xfrm>
            <a:off x="755036" y="3967996"/>
            <a:ext cx="177641" cy="1041559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F03A2DC8-2295-40EC-BB96-731CD95D8538}"/>
              </a:ext>
            </a:extLst>
          </p:cNvPr>
          <p:cNvSpPr/>
          <p:nvPr/>
        </p:nvSpPr>
        <p:spPr>
          <a:xfrm>
            <a:off x="577394" y="3851434"/>
            <a:ext cx="533043" cy="533043"/>
          </a:xfrm>
          <a:prstGeom prst="roundRect">
            <a:avLst>
              <a:gd name="adj" fmla="val 8577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3" name="Image 2">
            <a:extLst>
              <a:ext uri="{FF2B5EF4-FFF2-40B4-BE49-F238E27FC236}">
                <a16:creationId xmlns:a16="http://schemas.microsoft.com/office/drawing/2014/main" id="{C2762D6B-187A-4116-8226-AA9E286DF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625" y="3984784"/>
            <a:ext cx="266462" cy="266462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636C9A72-E840-4C27-B586-A7E43B8D107C}"/>
              </a:ext>
            </a:extLst>
          </p:cNvPr>
          <p:cNvSpPr/>
          <p:nvPr/>
        </p:nvSpPr>
        <p:spPr>
          <a:xfrm>
            <a:off x="1288078" y="3879175"/>
            <a:ext cx="281142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FR-002 - Kategori Filtreleme</a:t>
            </a:r>
            <a:endParaRPr lang="en-US" sz="17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FF3981CB-897F-4060-9190-3C2A0E24F5B0}"/>
              </a:ext>
            </a:extLst>
          </p:cNvPr>
          <p:cNvSpPr/>
          <p:nvPr/>
        </p:nvSpPr>
        <p:spPr>
          <a:xfrm>
            <a:off x="1288078" y="4263390"/>
            <a:ext cx="6923127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Seçilen şehirdeki mekanlar "Gezilecek Yerler" ve "Restoranlar" olarak filtrelenebilir.</a:t>
            </a:r>
            <a:endParaRPr lang="en-US" sz="1350" dirty="0"/>
          </a:p>
        </p:txBody>
      </p:sp>
      <p:sp>
        <p:nvSpPr>
          <p:cNvPr id="16" name="Shape 10">
            <a:extLst>
              <a:ext uri="{FF2B5EF4-FFF2-40B4-BE49-F238E27FC236}">
                <a16:creationId xmlns:a16="http://schemas.microsoft.com/office/drawing/2014/main" id="{63C484A0-BDB7-4F8C-BD37-93C53358DF65}"/>
              </a:ext>
            </a:extLst>
          </p:cNvPr>
          <p:cNvSpPr/>
          <p:nvPr/>
        </p:nvSpPr>
        <p:spPr>
          <a:xfrm>
            <a:off x="1021617" y="5453777"/>
            <a:ext cx="177641" cy="1041559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7" name="Shape 11">
            <a:extLst>
              <a:ext uri="{FF2B5EF4-FFF2-40B4-BE49-F238E27FC236}">
                <a16:creationId xmlns:a16="http://schemas.microsoft.com/office/drawing/2014/main" id="{6C9A3BDF-D5C2-4F43-82E2-402C644D19F8}"/>
              </a:ext>
            </a:extLst>
          </p:cNvPr>
          <p:cNvSpPr/>
          <p:nvPr/>
        </p:nvSpPr>
        <p:spPr>
          <a:xfrm>
            <a:off x="843975" y="5337215"/>
            <a:ext cx="533043" cy="533043"/>
          </a:xfrm>
          <a:prstGeom prst="roundRect">
            <a:avLst>
              <a:gd name="adj" fmla="val 8577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8" name="Image 3">
            <a:extLst>
              <a:ext uri="{FF2B5EF4-FFF2-40B4-BE49-F238E27FC236}">
                <a16:creationId xmlns:a16="http://schemas.microsoft.com/office/drawing/2014/main" id="{96513331-4B5E-4CF1-A417-0AE5FBAB5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206" y="5470565"/>
            <a:ext cx="266462" cy="266462"/>
          </a:xfrm>
          <a:prstGeom prst="rect">
            <a:avLst/>
          </a:prstGeom>
        </p:spPr>
      </p:pic>
      <p:sp>
        <p:nvSpPr>
          <p:cNvPr id="19" name="Text 12">
            <a:extLst>
              <a:ext uri="{FF2B5EF4-FFF2-40B4-BE49-F238E27FC236}">
                <a16:creationId xmlns:a16="http://schemas.microsoft.com/office/drawing/2014/main" id="{84F2D0B7-AB5C-473E-AA81-72FA03D24EA8}"/>
              </a:ext>
            </a:extLst>
          </p:cNvPr>
          <p:cNvSpPr/>
          <p:nvPr/>
        </p:nvSpPr>
        <p:spPr>
          <a:xfrm>
            <a:off x="1554659" y="5364956"/>
            <a:ext cx="2880955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FR-003 - Detay Görüntüleme</a:t>
            </a:r>
            <a:endParaRPr lang="en-US" sz="1700" dirty="0"/>
          </a:p>
        </p:txBody>
      </p:sp>
      <p:sp>
        <p:nvSpPr>
          <p:cNvPr id="20" name="Text 13">
            <a:extLst>
              <a:ext uri="{FF2B5EF4-FFF2-40B4-BE49-F238E27FC236}">
                <a16:creationId xmlns:a16="http://schemas.microsoft.com/office/drawing/2014/main" id="{91763F9D-A5D1-4F78-8D71-69A1B2F68E40}"/>
              </a:ext>
            </a:extLst>
          </p:cNvPr>
          <p:cNvSpPr/>
          <p:nvPr/>
        </p:nvSpPr>
        <p:spPr>
          <a:xfrm>
            <a:off x="1554659" y="5749171"/>
            <a:ext cx="6656546" cy="568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Mekanların açıklamaları, görselleri ve puanları detay sayfasında (Modal) görüntülenir.</a:t>
            </a:r>
            <a:endParaRPr lang="en-US" sz="1350" dirty="0"/>
          </a:p>
        </p:txBody>
      </p:sp>
      <p:sp>
        <p:nvSpPr>
          <p:cNvPr id="21" name="Shape 14">
            <a:extLst>
              <a:ext uri="{FF2B5EF4-FFF2-40B4-BE49-F238E27FC236}">
                <a16:creationId xmlns:a16="http://schemas.microsoft.com/office/drawing/2014/main" id="{E38E08D8-9C76-4A4B-ACEB-5AB99471507E}"/>
              </a:ext>
            </a:extLst>
          </p:cNvPr>
          <p:cNvSpPr/>
          <p:nvPr/>
        </p:nvSpPr>
        <p:spPr>
          <a:xfrm>
            <a:off x="1288197" y="6939558"/>
            <a:ext cx="177641" cy="799624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2" name="Shape 15">
            <a:extLst>
              <a:ext uri="{FF2B5EF4-FFF2-40B4-BE49-F238E27FC236}">
                <a16:creationId xmlns:a16="http://schemas.microsoft.com/office/drawing/2014/main" id="{BAF2917C-CA0F-42F4-A5E2-0F564F9FCBDD}"/>
              </a:ext>
            </a:extLst>
          </p:cNvPr>
          <p:cNvSpPr/>
          <p:nvPr/>
        </p:nvSpPr>
        <p:spPr>
          <a:xfrm>
            <a:off x="1110556" y="6822996"/>
            <a:ext cx="533043" cy="533043"/>
          </a:xfrm>
          <a:prstGeom prst="roundRect">
            <a:avLst>
              <a:gd name="adj" fmla="val 8577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23" name="Image 4">
            <a:extLst>
              <a:ext uri="{FF2B5EF4-FFF2-40B4-BE49-F238E27FC236}">
                <a16:creationId xmlns:a16="http://schemas.microsoft.com/office/drawing/2014/main" id="{E53BBE3F-7319-4B57-8F11-95976764E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43787" y="6956346"/>
            <a:ext cx="266462" cy="266462"/>
          </a:xfrm>
          <a:prstGeom prst="rect">
            <a:avLst/>
          </a:prstGeom>
        </p:spPr>
      </p:pic>
      <p:sp>
        <p:nvSpPr>
          <p:cNvPr id="24" name="Text 16">
            <a:extLst>
              <a:ext uri="{FF2B5EF4-FFF2-40B4-BE49-F238E27FC236}">
                <a16:creationId xmlns:a16="http://schemas.microsoft.com/office/drawing/2014/main" id="{E23D1FF5-FCFC-475A-A5AB-BA6D87125545}"/>
              </a:ext>
            </a:extLst>
          </p:cNvPr>
          <p:cNvSpPr/>
          <p:nvPr/>
        </p:nvSpPr>
        <p:spPr>
          <a:xfrm>
            <a:off x="1821240" y="6850737"/>
            <a:ext cx="2795230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FR-004 - Arama Fonksiyonu</a:t>
            </a:r>
            <a:endParaRPr lang="en-US" sz="1700" dirty="0"/>
          </a:p>
        </p:txBody>
      </p:sp>
      <p:sp>
        <p:nvSpPr>
          <p:cNvPr id="25" name="Text 17">
            <a:extLst>
              <a:ext uri="{FF2B5EF4-FFF2-40B4-BE49-F238E27FC236}">
                <a16:creationId xmlns:a16="http://schemas.microsoft.com/office/drawing/2014/main" id="{BAE1D117-9257-4D40-A215-FD83606429B3}"/>
              </a:ext>
            </a:extLst>
          </p:cNvPr>
          <p:cNvSpPr/>
          <p:nvPr/>
        </p:nvSpPr>
        <p:spPr>
          <a:xfrm>
            <a:off x="1821240" y="7234952"/>
            <a:ext cx="6389965" cy="284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Kullanıcılar şehir veya mekan ismiyle anlık arama yapabilir.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94364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>
            <a:extLst>
              <a:ext uri="{FF2B5EF4-FFF2-40B4-BE49-F238E27FC236}">
                <a16:creationId xmlns:a16="http://schemas.microsoft.com/office/drawing/2014/main" id="{FF5FCD35-15C4-4A89-B89D-7B25FCC92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9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1F803D8-4095-4FD5-AEE9-18EDFE8A2B92}"/>
              </a:ext>
            </a:extLst>
          </p:cNvPr>
          <p:cNvSpPr/>
          <p:nvPr/>
        </p:nvSpPr>
        <p:spPr>
          <a:xfrm>
            <a:off x="6393298" y="709136"/>
            <a:ext cx="7934801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İşlevsel Olmayan Gereksinimler (Non-Functional Requirements)</a:t>
            </a:r>
            <a:endParaRPr lang="en-US" sz="34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86564B0-7C0E-4971-8F75-2C4C7509F006}"/>
              </a:ext>
            </a:extLst>
          </p:cNvPr>
          <p:cNvSpPr/>
          <p:nvPr/>
        </p:nvSpPr>
        <p:spPr>
          <a:xfrm>
            <a:off x="6393298" y="1857613"/>
            <a:ext cx="284440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Kalite ve Performans Kriterleri</a:t>
            </a:r>
            <a:endParaRPr lang="en-US" sz="1700" dirty="0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EE7101D3-B438-4E67-9B11-7A3649340FE3}"/>
              </a:ext>
            </a:extLst>
          </p:cNvPr>
          <p:cNvSpPr/>
          <p:nvPr/>
        </p:nvSpPr>
        <p:spPr>
          <a:xfrm>
            <a:off x="6566058" y="2645688"/>
            <a:ext cx="172641" cy="777240"/>
          </a:xfrm>
          <a:prstGeom prst="roundRect">
            <a:avLst>
              <a:gd name="adj" fmla="val 420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150EFB2B-3611-4AA6-B15F-91411B468FC0}"/>
              </a:ext>
            </a:extLst>
          </p:cNvPr>
          <p:cNvSpPr/>
          <p:nvPr/>
        </p:nvSpPr>
        <p:spPr>
          <a:xfrm>
            <a:off x="6393298" y="2532340"/>
            <a:ext cx="518160" cy="518160"/>
          </a:xfrm>
          <a:prstGeom prst="roundRect">
            <a:avLst>
              <a:gd name="adj" fmla="val 882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7" name="Image 1">
            <a:extLst>
              <a:ext uri="{FF2B5EF4-FFF2-40B4-BE49-F238E27FC236}">
                <a16:creationId xmlns:a16="http://schemas.microsoft.com/office/drawing/2014/main" id="{6D5C6C3B-4292-4779-9537-924F2485E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22838" y="2661880"/>
            <a:ext cx="259080" cy="259080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02FA6484-DADB-451C-A4F8-E59CBBC7F6BA}"/>
              </a:ext>
            </a:extLst>
          </p:cNvPr>
          <p:cNvSpPr/>
          <p:nvPr/>
        </p:nvSpPr>
        <p:spPr>
          <a:xfrm>
            <a:off x="7084099" y="2559248"/>
            <a:ext cx="215931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Performans</a:t>
            </a:r>
            <a:endParaRPr lang="en-US" sz="17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4CF0177-1B4B-42F0-8F03-746CD5E92CD8}"/>
              </a:ext>
            </a:extLst>
          </p:cNvPr>
          <p:cNvSpPr/>
          <p:nvPr/>
        </p:nvSpPr>
        <p:spPr>
          <a:xfrm>
            <a:off x="7084099" y="2932748"/>
            <a:ext cx="724400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Web sitesi görselleri optimize edilmiştir, sayfa yüklenme hızı 3 saniyenin altındadır.</a:t>
            </a:r>
            <a:endParaRPr lang="en-US" sz="135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82638093-DA2B-4C13-9623-7EF4A17F0488}"/>
              </a:ext>
            </a:extLst>
          </p:cNvPr>
          <p:cNvSpPr/>
          <p:nvPr/>
        </p:nvSpPr>
        <p:spPr>
          <a:xfrm>
            <a:off x="6825138" y="3854768"/>
            <a:ext cx="172641" cy="1012269"/>
          </a:xfrm>
          <a:prstGeom prst="roundRect">
            <a:avLst>
              <a:gd name="adj" fmla="val 420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E705FC95-2FC0-4F87-8C5D-457EDCFF2034}"/>
              </a:ext>
            </a:extLst>
          </p:cNvPr>
          <p:cNvSpPr/>
          <p:nvPr/>
        </p:nvSpPr>
        <p:spPr>
          <a:xfrm>
            <a:off x="6652378" y="3741420"/>
            <a:ext cx="518160" cy="518160"/>
          </a:xfrm>
          <a:prstGeom prst="roundRect">
            <a:avLst>
              <a:gd name="adj" fmla="val 882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2" name="Image 2">
            <a:extLst>
              <a:ext uri="{FF2B5EF4-FFF2-40B4-BE49-F238E27FC236}">
                <a16:creationId xmlns:a16="http://schemas.microsoft.com/office/drawing/2014/main" id="{5B21804E-2D5E-493C-9A6D-B8925E98C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1918" y="3870960"/>
            <a:ext cx="259080" cy="259080"/>
          </a:xfrm>
          <a:prstGeom prst="rect">
            <a:avLst/>
          </a:prstGeom>
        </p:spPr>
      </p:pic>
      <p:sp>
        <p:nvSpPr>
          <p:cNvPr id="13" name="Text 8">
            <a:extLst>
              <a:ext uri="{FF2B5EF4-FFF2-40B4-BE49-F238E27FC236}">
                <a16:creationId xmlns:a16="http://schemas.microsoft.com/office/drawing/2014/main" id="{79EA6CF1-DAC0-4893-8EC7-EB93A5340770}"/>
              </a:ext>
            </a:extLst>
          </p:cNvPr>
          <p:cNvSpPr/>
          <p:nvPr/>
        </p:nvSpPr>
        <p:spPr>
          <a:xfrm>
            <a:off x="7343179" y="3768328"/>
            <a:ext cx="215931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Uyumluluk</a:t>
            </a:r>
            <a:endParaRPr lang="en-US" sz="170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81E11383-6722-4C5D-AA02-DA7E4749E37E}"/>
              </a:ext>
            </a:extLst>
          </p:cNvPr>
          <p:cNvSpPr/>
          <p:nvPr/>
        </p:nvSpPr>
        <p:spPr>
          <a:xfrm>
            <a:off x="7343179" y="4141827"/>
            <a:ext cx="6984921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Responsive tasarım (Tailwind CSS) sayesinde mobil, tablet ve masaüstü cihazlarda kusursuz çalışır.</a:t>
            </a:r>
            <a:endParaRPr lang="en-US" sz="135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40C487E4-B617-4592-B2AC-5F5785924383}"/>
              </a:ext>
            </a:extLst>
          </p:cNvPr>
          <p:cNvSpPr/>
          <p:nvPr/>
        </p:nvSpPr>
        <p:spPr>
          <a:xfrm>
            <a:off x="7084218" y="5298877"/>
            <a:ext cx="172641" cy="1012269"/>
          </a:xfrm>
          <a:prstGeom prst="roundRect">
            <a:avLst>
              <a:gd name="adj" fmla="val 420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A1277CB6-583A-4C36-BF77-4D7EE44FBA5F}"/>
              </a:ext>
            </a:extLst>
          </p:cNvPr>
          <p:cNvSpPr/>
          <p:nvPr/>
        </p:nvSpPr>
        <p:spPr>
          <a:xfrm>
            <a:off x="6911458" y="5185529"/>
            <a:ext cx="518160" cy="518160"/>
          </a:xfrm>
          <a:prstGeom prst="roundRect">
            <a:avLst>
              <a:gd name="adj" fmla="val 882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17" name="Image 3">
            <a:extLst>
              <a:ext uri="{FF2B5EF4-FFF2-40B4-BE49-F238E27FC236}">
                <a16:creationId xmlns:a16="http://schemas.microsoft.com/office/drawing/2014/main" id="{2C965E9F-1ECB-4FB3-8BB6-4D2A126F4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0998" y="5315069"/>
            <a:ext cx="259080" cy="259080"/>
          </a:xfrm>
          <a:prstGeom prst="rect">
            <a:avLst/>
          </a:prstGeom>
        </p:spPr>
      </p:pic>
      <p:sp>
        <p:nvSpPr>
          <p:cNvPr id="18" name="Text 12">
            <a:extLst>
              <a:ext uri="{FF2B5EF4-FFF2-40B4-BE49-F238E27FC236}">
                <a16:creationId xmlns:a16="http://schemas.microsoft.com/office/drawing/2014/main" id="{DDA29880-FB0D-4E6A-A1E3-A0338D422826}"/>
              </a:ext>
            </a:extLst>
          </p:cNvPr>
          <p:cNvSpPr/>
          <p:nvPr/>
        </p:nvSpPr>
        <p:spPr>
          <a:xfrm>
            <a:off x="7602259" y="5212437"/>
            <a:ext cx="215931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Güvenlik</a:t>
            </a:r>
            <a:endParaRPr lang="en-US" sz="1700" dirty="0"/>
          </a:p>
        </p:txBody>
      </p:sp>
      <p:sp>
        <p:nvSpPr>
          <p:cNvPr id="19" name="Text 13">
            <a:extLst>
              <a:ext uri="{FF2B5EF4-FFF2-40B4-BE49-F238E27FC236}">
                <a16:creationId xmlns:a16="http://schemas.microsoft.com/office/drawing/2014/main" id="{87834FFB-A852-4B32-BE04-7F39222BBF5B}"/>
              </a:ext>
            </a:extLst>
          </p:cNvPr>
          <p:cNvSpPr/>
          <p:nvPr/>
        </p:nvSpPr>
        <p:spPr>
          <a:xfrm>
            <a:off x="7602259" y="5585936"/>
            <a:ext cx="6725841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Kullanıcı girdileri (Input) XSS saldırılarına karşı temizlenir (Sanitization) ve kritik veriler korunur.</a:t>
            </a:r>
            <a:endParaRPr lang="en-US" sz="1350" dirty="0"/>
          </a:p>
        </p:txBody>
      </p:sp>
      <p:sp>
        <p:nvSpPr>
          <p:cNvPr id="20" name="Shape 14">
            <a:extLst>
              <a:ext uri="{FF2B5EF4-FFF2-40B4-BE49-F238E27FC236}">
                <a16:creationId xmlns:a16="http://schemas.microsoft.com/office/drawing/2014/main" id="{2ED502F5-7251-4D0C-9C47-CECC7F8B7D7F}"/>
              </a:ext>
            </a:extLst>
          </p:cNvPr>
          <p:cNvSpPr/>
          <p:nvPr/>
        </p:nvSpPr>
        <p:spPr>
          <a:xfrm>
            <a:off x="7343298" y="6742986"/>
            <a:ext cx="172641" cy="777240"/>
          </a:xfrm>
          <a:prstGeom prst="roundRect">
            <a:avLst>
              <a:gd name="adj" fmla="val 42026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sp>
        <p:nvSpPr>
          <p:cNvPr id="21" name="Shape 15">
            <a:extLst>
              <a:ext uri="{FF2B5EF4-FFF2-40B4-BE49-F238E27FC236}">
                <a16:creationId xmlns:a16="http://schemas.microsoft.com/office/drawing/2014/main" id="{5438E086-A802-4BCB-9C0C-C641599BB3D4}"/>
              </a:ext>
            </a:extLst>
          </p:cNvPr>
          <p:cNvSpPr/>
          <p:nvPr/>
        </p:nvSpPr>
        <p:spPr>
          <a:xfrm>
            <a:off x="7170538" y="6629638"/>
            <a:ext cx="518160" cy="518160"/>
          </a:xfrm>
          <a:prstGeom prst="roundRect">
            <a:avLst>
              <a:gd name="adj" fmla="val 8823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tr-TR"/>
          </a:p>
        </p:txBody>
      </p:sp>
      <p:pic>
        <p:nvPicPr>
          <p:cNvPr id="22" name="Image 4">
            <a:extLst>
              <a:ext uri="{FF2B5EF4-FFF2-40B4-BE49-F238E27FC236}">
                <a16:creationId xmlns:a16="http://schemas.microsoft.com/office/drawing/2014/main" id="{17FA1523-47C5-4BA5-A676-17C246795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00078" y="6759178"/>
            <a:ext cx="259080" cy="259080"/>
          </a:xfrm>
          <a:prstGeom prst="rect">
            <a:avLst/>
          </a:prstGeom>
        </p:spPr>
      </p:pic>
      <p:sp>
        <p:nvSpPr>
          <p:cNvPr id="23" name="Text 16">
            <a:extLst>
              <a:ext uri="{FF2B5EF4-FFF2-40B4-BE49-F238E27FC236}">
                <a16:creationId xmlns:a16="http://schemas.microsoft.com/office/drawing/2014/main" id="{BE6BE8BE-B35E-4549-8809-4BE918B63CBF}"/>
              </a:ext>
            </a:extLst>
          </p:cNvPr>
          <p:cNvSpPr/>
          <p:nvPr/>
        </p:nvSpPr>
        <p:spPr>
          <a:xfrm>
            <a:off x="7861339" y="6656546"/>
            <a:ext cx="215931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Kullanılabilirlik</a:t>
            </a:r>
            <a:endParaRPr lang="en-US" sz="17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1638C8E8-63B4-4952-A5EB-F905F08426C4}"/>
              </a:ext>
            </a:extLst>
          </p:cNvPr>
          <p:cNvSpPr/>
          <p:nvPr/>
        </p:nvSpPr>
        <p:spPr>
          <a:xfrm>
            <a:off x="7861339" y="7030045"/>
            <a:ext cx="646676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tr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Kullanıcı dostu ve sade arayüz (Minimalist UI) ile kolay navigasyon sağlanır.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049789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15753B67-5AC0-4977-99AD-E00DDFEE3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1307"/>
            <a:ext cx="14642569" cy="82709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D6BABB52-CD9E-4114-87BF-8012696B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0160" y="0"/>
            <a:ext cx="1642228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56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644</Words>
  <Application>Microsoft Office PowerPoint</Application>
  <PresentationFormat>Özel</PresentationFormat>
  <Paragraphs>140</Paragraphs>
  <Slides>18</Slides>
  <Notes>11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5" baseType="lpstr">
      <vt:lpstr>Kanit Light</vt:lpstr>
      <vt:lpstr>Martel Sans</vt:lpstr>
      <vt:lpstr>Times New Roman</vt:lpstr>
      <vt:lpstr>Arial</vt:lpstr>
      <vt:lpstr>Calibri</vt:lpstr>
      <vt:lpstr>Consolas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subject/>
  <dc:creator/>
  <cp:lastModifiedBy>büşra çınar</cp:lastModifiedBy>
  <cp:revision>10</cp:revision>
  <dcterms:created xsi:type="dcterms:W3CDTF">2025-12-19T06:58:14Z</dcterms:created>
  <dcterms:modified xsi:type="dcterms:W3CDTF">2025-12-19T09:57:42Z</dcterms:modified>
</cp:coreProperties>
</file>